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6" r:id="rId10"/>
    <p:sldId id="268" r:id="rId11"/>
    <p:sldId id="267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Саяси</a:t>
            </a:r>
            <a:r>
              <a:rPr lang="ru-RU" dirty="0"/>
              <a:t> </a:t>
            </a:r>
            <a:r>
              <a:rPr lang="ru-RU" dirty="0" err="1"/>
              <a:t>режимдер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797152"/>
            <a:ext cx="7854696" cy="1752600"/>
          </a:xfrm>
        </p:spPr>
        <p:txBody>
          <a:bodyPr/>
          <a:lstStyle/>
          <a:p>
            <a:r>
              <a:rPr lang="kk-KZ" dirty="0"/>
              <a:t>Айдарбаева Раушан Қайса қызы</a:t>
            </a:r>
            <a:r>
              <a:rPr lang="ru-RU" dirty="0"/>
              <a:t>,</a:t>
            </a:r>
          </a:p>
          <a:p>
            <a:r>
              <a:rPr lang="kk-KZ" dirty="0"/>
              <a:t>тарих ғылымдарының кандидаты, доцент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95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1556791"/>
            <a:ext cx="3168352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dirty="0"/>
              <a:t>Жоспар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708920"/>
            <a:ext cx="6408712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6.1 Тоталитаризм</a:t>
            </a:r>
          </a:p>
          <a:p>
            <a:endParaRPr lang="ru-RU" sz="2400" dirty="0"/>
          </a:p>
          <a:p>
            <a:r>
              <a:rPr lang="ru-RU" sz="2400" dirty="0"/>
              <a:t>6.2 Авторитаризм</a:t>
            </a:r>
          </a:p>
          <a:p>
            <a:endParaRPr lang="ru-RU" sz="2400" dirty="0"/>
          </a:p>
          <a:p>
            <a:r>
              <a:rPr lang="ru-RU" sz="2400" dirty="0"/>
              <a:t>6.3 Демократия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775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980728"/>
            <a:ext cx="8352928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2400" dirty="0"/>
          </a:p>
          <a:p>
            <a:pPr algn="ctr"/>
            <a:r>
              <a:rPr lang="kk-KZ" sz="2400" b="1" dirty="0"/>
              <a:t>Саяси режим (тәртіп) </a:t>
            </a:r>
            <a:r>
              <a:rPr lang="kk-KZ" sz="2400" dirty="0"/>
              <a:t>– саяси билік, қоғамды басқарудың әдіс-тәсілдер жиынтығын, азаматтардың құқықтары мен еркіндіктерінің демократиялық дәрежесін айтады.</a:t>
            </a:r>
            <a:endParaRPr lang="ru-RU" sz="2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203848" y="2918681"/>
            <a:ext cx="2232248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Саяси режим 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36096" y="3791942"/>
            <a:ext cx="3240360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Антидемократиялық 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80705" y="3770820"/>
            <a:ext cx="2499004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Демократиялық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08104" y="4653136"/>
            <a:ext cx="3168352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Тоталитаризм 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20970" y="5517232"/>
            <a:ext cx="3168352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Авторитаризм  </a:t>
            </a:r>
            <a:endParaRPr lang="ru-RU" sz="2400" dirty="0"/>
          </a:p>
        </p:txBody>
      </p:sp>
      <p:cxnSp>
        <p:nvCxnSpPr>
          <p:cNvPr id="14" name="Прямая соединительная линия 13"/>
          <p:cNvCxnSpPr>
            <a:stCxn id="2" idx="1"/>
          </p:cNvCxnSpPr>
          <p:nvPr/>
        </p:nvCxnSpPr>
        <p:spPr>
          <a:xfrm flipH="1">
            <a:off x="2130207" y="3147281"/>
            <a:ext cx="107364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7" idx="0"/>
          </p:cNvCxnSpPr>
          <p:nvPr/>
        </p:nvCxnSpPr>
        <p:spPr>
          <a:xfrm>
            <a:off x="2130207" y="3147281"/>
            <a:ext cx="0" cy="6235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2" idx="3"/>
          </p:cNvCxnSpPr>
          <p:nvPr/>
        </p:nvCxnSpPr>
        <p:spPr>
          <a:xfrm>
            <a:off x="5436096" y="3147281"/>
            <a:ext cx="12961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732240" y="3147281"/>
            <a:ext cx="0" cy="6235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6" idx="1"/>
          </p:cNvCxnSpPr>
          <p:nvPr/>
        </p:nvCxnSpPr>
        <p:spPr>
          <a:xfrm flipH="1">
            <a:off x="5076056" y="4020542"/>
            <a:ext cx="3600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076056" y="4020542"/>
            <a:ext cx="72008" cy="17252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3" idx="1"/>
          </p:cNvCxnSpPr>
          <p:nvPr/>
        </p:nvCxnSpPr>
        <p:spPr>
          <a:xfrm flipV="1">
            <a:off x="5112060" y="4881736"/>
            <a:ext cx="396044" cy="1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2" idx="1"/>
          </p:cNvCxnSpPr>
          <p:nvPr/>
        </p:nvCxnSpPr>
        <p:spPr>
          <a:xfrm>
            <a:off x="5148064" y="5745832"/>
            <a:ext cx="37290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406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94266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6.1 Тоталитаризм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6619" y="1268760"/>
            <a:ext cx="8424936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/>
              <a:t>Тоталитаризм</a:t>
            </a:r>
            <a:r>
              <a:rPr lang="ru-RU" sz="2400" dirty="0"/>
              <a:t> (лат. </a:t>
            </a:r>
            <a:r>
              <a:rPr lang="en-US" sz="2400" i="1" dirty="0"/>
              <a:t>total</a:t>
            </a:r>
            <a:r>
              <a:rPr lang="ru-RU" sz="2400" i="1" dirty="0"/>
              <a:t>і</a:t>
            </a:r>
            <a:r>
              <a:rPr lang="en-US" sz="2400" i="1" dirty="0"/>
              <a:t>s </a:t>
            </a:r>
            <a:r>
              <a:rPr lang="en-US" sz="2400" dirty="0"/>
              <a:t>– </a:t>
            </a:r>
            <a:r>
              <a:rPr lang="kk-KZ" sz="2400" dirty="0"/>
              <a:t>тұтастай, түгелдей) – деспотизмнің бір түрі. Тоталитаризм орнаған мемлекетте қоғам өмірінің барлық саласы биліктің бақылауында болып, адам бостандығы мен конституциялық құқықтары жойылады, оппозиция мен өзге саяси ой өкілдері саяси қуғын-сүргінге ұшыратылады.</a:t>
            </a:r>
          </a:p>
          <a:p>
            <a:pPr algn="ctr"/>
            <a:r>
              <a:rPr lang="kk-KZ" sz="2400" dirty="0"/>
              <a:t>* </a:t>
            </a:r>
            <a:r>
              <a:rPr lang="kk-KZ" dirty="0">
                <a:solidFill>
                  <a:srgbClr val="C00000"/>
                </a:solidFill>
              </a:rPr>
              <a:t>Тоталитаризм терминін алғаш рет 1923-1925 жж. Муссолини қолданды.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25011"/>
            <a:ext cx="4344169" cy="265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841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2584" y="748370"/>
            <a:ext cx="3384376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Тоталитаризм 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48608" y="1694774"/>
            <a:ext cx="316835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Негізгі белгілері 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366036" y="1205570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5604" y="5042089"/>
            <a:ext cx="3893863" cy="11304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Азаматтардың құқықтары мен бостандықтарына, демократиялық ұйымдардың жұмыс істеуіне тыйым салынады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669" y="2492896"/>
            <a:ext cx="3933927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Өндіріс, экономика, білім, мәдениет, бұқаралық ақпарат құралдары, адамдардың жеке өмірі - бәрі тегіс бақылауға алынады</a:t>
            </a:r>
            <a:r>
              <a:rPr lang="kk-KZ" sz="2400" dirty="0"/>
              <a:t>. 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245113" y="4942867"/>
            <a:ext cx="3406905" cy="11521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Жазалау, қуғын-сүргін күшейеді, террорлық полициялық бақылау орнатылады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38121" y="2492896"/>
            <a:ext cx="3384376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Билік тек бір партияның қолына шоғырландырылады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185875" y="3717032"/>
            <a:ext cx="3406905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Басқаша ойлауға мүмкіндік бермейді.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5066" y="3964227"/>
            <a:ext cx="3886530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Қоғамда бір идеология үстемдік етеді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716016" y="2178307"/>
            <a:ext cx="76769" cy="35549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754400" y="2996952"/>
            <a:ext cx="49071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789091" y="4113076"/>
            <a:ext cx="38963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827702" y="5511645"/>
            <a:ext cx="44475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4415773" y="5733256"/>
            <a:ext cx="37331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16" idx="3"/>
          </p:cNvCxnSpPr>
          <p:nvPr/>
        </p:nvCxnSpPr>
        <p:spPr>
          <a:xfrm flipH="1">
            <a:off x="4401596" y="4360271"/>
            <a:ext cx="352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9" idx="3"/>
          </p:cNvCxnSpPr>
          <p:nvPr/>
        </p:nvCxnSpPr>
        <p:spPr>
          <a:xfrm flipH="1">
            <a:off x="4401596" y="3140968"/>
            <a:ext cx="3311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5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2584" y="748370"/>
            <a:ext cx="3384376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Тоталитаризм 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48608" y="1694774"/>
            <a:ext cx="316835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Негізгі типтері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636912"/>
            <a:ext cx="3024336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Солшыл тоталитаризм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35125" y="2636912"/>
            <a:ext cx="2850192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Оңшыл тоталитаризм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3841030"/>
            <a:ext cx="1656184" cy="524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сталинизм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43982" y="4905164"/>
            <a:ext cx="1973394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Герман нацизмі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59047" y="3841030"/>
            <a:ext cx="1943265" cy="596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Итальян фашизмі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26392" y="4610025"/>
            <a:ext cx="1656184" cy="524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маоизм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382456" y="1268760"/>
            <a:ext cx="484632" cy="4260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>
            <a:endCxn id="5" idx="0"/>
          </p:cNvCxnSpPr>
          <p:nvPr/>
        </p:nvCxnSpPr>
        <p:spPr>
          <a:xfrm>
            <a:off x="4615789" y="2163227"/>
            <a:ext cx="2344432" cy="4736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3" idx="2"/>
            <a:endCxn id="4" idx="0"/>
          </p:cNvCxnSpPr>
          <p:nvPr/>
        </p:nvCxnSpPr>
        <p:spPr>
          <a:xfrm flipH="1">
            <a:off x="2411760" y="2151974"/>
            <a:ext cx="2321024" cy="4849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259632" y="3429000"/>
            <a:ext cx="0" cy="14761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6" idx="1"/>
          </p:cNvCxnSpPr>
          <p:nvPr/>
        </p:nvCxnSpPr>
        <p:spPr>
          <a:xfrm>
            <a:off x="1259632" y="4103067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259632" y="4872062"/>
            <a:ext cx="9667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788005" y="3429000"/>
            <a:ext cx="0" cy="17281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9" idx="1"/>
          </p:cNvCxnSpPr>
          <p:nvPr/>
        </p:nvCxnSpPr>
        <p:spPr>
          <a:xfrm>
            <a:off x="5788005" y="4139071"/>
            <a:ext cx="77104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8" idx="1"/>
          </p:cNvCxnSpPr>
          <p:nvPr/>
        </p:nvCxnSpPr>
        <p:spPr>
          <a:xfrm>
            <a:off x="5788005" y="5157192"/>
            <a:ext cx="7559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741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00808"/>
            <a:ext cx="7776865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/>
              <a:t>Авторитаризм - </a:t>
            </a:r>
            <a:r>
              <a:rPr lang="ru-RU" sz="2400" dirty="0"/>
              <a:t>(гр. '</a:t>
            </a:r>
            <a:r>
              <a:rPr lang="el-GR" sz="2400" b="1" dirty="0"/>
              <a:t>autoritas</a:t>
            </a:r>
            <a:r>
              <a:rPr lang="en-US" sz="2400" b="1" dirty="0"/>
              <a:t>'</a:t>
            </a:r>
            <a:r>
              <a:rPr lang="en-US" sz="2400" dirty="0"/>
              <a:t> - </a:t>
            </a:r>
            <a:r>
              <a:rPr lang="kk-KZ" sz="2400" dirty="0"/>
              <a:t>билік, ықпал ету</a:t>
            </a:r>
            <a:r>
              <a:rPr lang="ru-RU" sz="2400" dirty="0"/>
              <a:t>) – </a:t>
            </a:r>
            <a:r>
              <a:rPr lang="kk-KZ" sz="2400" dirty="0"/>
              <a:t>саяси оппозицияға жол бермейтін, бірақ саяси емес салаларда жеке адам мен қоғамның автономиясын сақтайтын бір саяси партияның, адамның немесе адамдар тобының күшті билігі.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4221088"/>
            <a:ext cx="7776866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/>
              <a:t>Авторитаризм  қоғамдық құрылысы ауысып, өтпелі кезеңді басынан кешіп жатқан елдерде, сондай-ақ ұзақ дағдарыста болып жатқан қоғамда пайда болады.</a:t>
            </a:r>
          </a:p>
          <a:p>
            <a:pPr algn="ctr"/>
            <a:r>
              <a:rPr lang="kk-KZ" sz="2400" dirty="0"/>
              <a:t>(</a:t>
            </a:r>
            <a:r>
              <a:rPr lang="kk-KZ" sz="2400" i="1" dirty="0"/>
              <a:t>Мексика, Бразилия, Қазақстан, Ресей,</a:t>
            </a:r>
            <a:r>
              <a:rPr lang="kk-KZ" sz="2400" dirty="0"/>
              <a:t> т.б. елдер)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8682" y="588749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6.2 Авторитаризм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852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692696"/>
            <a:ext cx="252028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/>
              <a:t>Авторитаризм 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86124" y="1618574"/>
            <a:ext cx="316835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Негізгі белгілері </a:t>
            </a:r>
            <a:endParaRPr lang="ru-RU" sz="24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389917" y="1161006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669" y="2492896"/>
            <a:ext cx="3933927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Биліктің саяси жетекшінің немесе белгілі бір топтың қолында шоғырлануы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3273" y="3789040"/>
            <a:ext cx="3933927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Мемлекет қоғамдық өмірдің тек негізгі және шешуші тұтқаларына ғана ие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25168" y="2492896"/>
            <a:ext cx="3757619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Жеке азаматтардың да, қоғамдық-саяси ұйымдардың да саяси құқықтары мен саяси іс-әрекеттерін шектеу және қатаң реттеу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25168" y="5150281"/>
            <a:ext cx="3874955" cy="7269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Үлкен репрессиялық аппараттың болмауы</a:t>
            </a:r>
            <a:endParaRPr lang="ru-RU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115616" y="102921"/>
            <a:ext cx="8028384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39976" y="4005064"/>
            <a:ext cx="3754415" cy="8640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Азаматтарға мемлекет тыйым салмайтын барлық нәрсеге рұқсат беру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691680" y="255320"/>
            <a:ext cx="7781413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1005" y="5013176"/>
            <a:ext cx="3754415" cy="8640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Демократияның кейбір элементтерінің болуы (сайлау, парламенттік тартыс)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cxnSp>
        <p:nvCxnSpPr>
          <p:cNvPr id="21" name="Прямая соединительная линия 20"/>
          <p:cNvCxnSpPr>
            <a:stCxn id="4" idx="2"/>
          </p:cNvCxnSpPr>
          <p:nvPr/>
        </p:nvCxnSpPr>
        <p:spPr>
          <a:xfrm>
            <a:off x="4670300" y="2075774"/>
            <a:ext cx="81720" cy="35134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6" idx="3"/>
          </p:cNvCxnSpPr>
          <p:nvPr/>
        </p:nvCxnSpPr>
        <p:spPr>
          <a:xfrm flipH="1">
            <a:off x="4401596" y="2996952"/>
            <a:ext cx="3095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711160" y="3284984"/>
            <a:ext cx="3288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7" idx="3"/>
          </p:cNvCxnSpPr>
          <p:nvPr/>
        </p:nvCxnSpPr>
        <p:spPr>
          <a:xfrm flipH="1">
            <a:off x="4397200" y="4293096"/>
            <a:ext cx="3139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4752020" y="4581128"/>
            <a:ext cx="2879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752020" y="5589240"/>
            <a:ext cx="2731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4387124" y="5429871"/>
            <a:ext cx="36489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892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075" y="287070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6.3 Демократия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268760"/>
            <a:ext cx="8100240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Демократия </a:t>
            </a:r>
            <a:r>
              <a:rPr lang="kk-KZ" sz="2400" dirty="0"/>
              <a:t>- </a:t>
            </a:r>
            <a:r>
              <a:rPr lang="ru-RU" sz="2400" dirty="0"/>
              <a:t>(гр. </a:t>
            </a:r>
            <a:r>
              <a:rPr lang="en-US" sz="2400" i="1" dirty="0"/>
              <a:t>demos</a:t>
            </a:r>
            <a:r>
              <a:rPr lang="en-US" sz="2400" dirty="0"/>
              <a:t> – </a:t>
            </a:r>
            <a:r>
              <a:rPr lang="kk-KZ" sz="2400" dirty="0"/>
              <a:t>халық</a:t>
            </a:r>
            <a:r>
              <a:rPr lang="ru-RU" sz="2400" dirty="0"/>
              <a:t> , гр. </a:t>
            </a:r>
            <a:r>
              <a:rPr lang="el-GR" sz="2400" i="1" dirty="0"/>
              <a:t>kratos</a:t>
            </a:r>
            <a:r>
              <a:rPr lang="en-US" sz="2400" dirty="0"/>
              <a:t> – </a:t>
            </a:r>
            <a:r>
              <a:rPr lang="kk-KZ" sz="2400" dirty="0"/>
              <a:t>билік</a:t>
            </a:r>
            <a:r>
              <a:rPr lang="ru-RU" sz="2400" dirty="0"/>
              <a:t>) </a:t>
            </a:r>
            <a:r>
              <a:rPr lang="kk-KZ" sz="2400" dirty="0"/>
              <a:t>«</a:t>
            </a:r>
            <a:r>
              <a:rPr lang="kk-KZ" sz="2400" b="1" i="1" dirty="0"/>
              <a:t>халық билігі» </a:t>
            </a:r>
            <a:r>
              <a:rPr lang="kk-KZ" sz="2400" dirty="0"/>
              <a:t>  теңдік</a:t>
            </a:r>
            <a:r>
              <a:rPr lang="kk-KZ" sz="2400" u="sng" dirty="0"/>
              <a:t>,</a:t>
            </a:r>
            <a:r>
              <a:rPr lang="kk-KZ" sz="2400" dirty="0"/>
              <a:t> құқық, әділдік, еркіндік принциптеріне негізделген мемлекеттік құрылыс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0373" y="3429728"/>
            <a:ext cx="8100240" cy="20154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Демократия – бұл адамдар билігі (</a:t>
            </a:r>
            <a:r>
              <a:rPr lang="en-US" sz="2400" b="1" dirty="0"/>
              <a:t>“</a:t>
            </a:r>
            <a:r>
              <a:rPr lang="en-US" sz="2400" dirty="0"/>
              <a:t>of” the people</a:t>
            </a:r>
            <a:r>
              <a:rPr lang="kk-KZ" sz="2400" dirty="0"/>
              <a:t>)</a:t>
            </a:r>
            <a:r>
              <a:rPr lang="en-US" sz="2400" dirty="0"/>
              <a:t>,</a:t>
            </a:r>
            <a:r>
              <a:rPr lang="kk-KZ" sz="2400" dirty="0"/>
              <a:t> адамдарды билеу (</a:t>
            </a:r>
            <a:r>
              <a:rPr lang="en-US" sz="2400" dirty="0"/>
              <a:t>“by” the people</a:t>
            </a:r>
            <a:r>
              <a:rPr lang="kk-KZ" sz="2400" dirty="0"/>
              <a:t>)</a:t>
            </a:r>
            <a:r>
              <a:rPr lang="en-US" sz="2400" dirty="0"/>
              <a:t>, </a:t>
            </a:r>
            <a:r>
              <a:rPr lang="kk-KZ" sz="2400" dirty="0"/>
              <a:t> адамдар үшін билік ету (</a:t>
            </a:r>
            <a:r>
              <a:rPr lang="en-US" sz="2400" dirty="0"/>
              <a:t>“for” the people</a:t>
            </a:r>
            <a:r>
              <a:rPr lang="kk-KZ" sz="2400" dirty="0"/>
              <a:t>).</a:t>
            </a:r>
          </a:p>
          <a:p>
            <a:pPr algn="r"/>
            <a:r>
              <a:rPr lang="kk-KZ" sz="2400" i="1" dirty="0"/>
              <a:t>А. Линкольн,</a:t>
            </a:r>
          </a:p>
          <a:p>
            <a:pPr algn="r"/>
            <a:r>
              <a:rPr lang="kk-KZ" sz="2400" i="1" dirty="0"/>
              <a:t>Геттисбергтегі сөзінен</a:t>
            </a:r>
            <a:r>
              <a:rPr lang="en-US" sz="2400" i="1" dirty="0"/>
              <a:t> </a:t>
            </a:r>
            <a:endParaRPr lang="kk-KZ" sz="2400" i="1" dirty="0"/>
          </a:p>
        </p:txBody>
      </p:sp>
    </p:spTree>
    <p:extLst>
      <p:ext uri="{BB962C8B-B14F-4D97-AF65-F5344CB8AC3E}">
        <p14:creationId xmlns:p14="http://schemas.microsoft.com/office/powerpoint/2010/main" val="1206178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406" y="1052736"/>
            <a:ext cx="8161042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dirty="0"/>
              <a:t>«Демократия - басқарушы шенеуніктерді ауыстыру үшін тұрақты конституциялық мүмкіндіктер беретін саяси жүйе және халықтың көп бөлігіне билікке үміткерлер арасында сайлау арқылы шешімдер қабылдауға ықпал ететін әлеуметтік механизм».</a:t>
            </a:r>
          </a:p>
          <a:p>
            <a:pPr algn="r"/>
            <a:r>
              <a:rPr lang="kk-KZ" dirty="0"/>
              <a:t>Сеймур Липсет,</a:t>
            </a:r>
          </a:p>
          <a:p>
            <a:pPr algn="r"/>
            <a:r>
              <a:rPr lang="kk-KZ" dirty="0"/>
              <a:t> американ әлеуметтанушысы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48880" y="3284984"/>
            <a:ext cx="457200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kk-KZ" dirty="0"/>
              <a:t>Демократияның негізгі үш ережесі: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4008546"/>
            <a:ext cx="228600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dirty="0"/>
              <a:t>заңды және әділ саяси ойын нәтижесінде сайлауда көпшілік орын алған топ, партия немесе коалиция үкіметті басқаруға құқылы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40954" y="4008546"/>
            <a:ext cx="2286000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Конституция  </a:t>
            </a:r>
            <a:r>
              <a:rPr lang="kk-KZ" dirty="0"/>
              <a:t>билікті бір саяси партиядан, топтан немесе коалициядан екіншісіне бейбіт жолмен ауыстыру мүмкіндігіне кепілдік береді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3406" y="4008546"/>
            <a:ext cx="2286000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dirty="0"/>
              <a:t>саяси процесті және онымен байланысты әртүрлі институттарды (партиялар, еркін баспасөз және т.б</a:t>
            </a:r>
            <a:r>
              <a:rPr lang="ru-RU" dirty="0"/>
              <a:t>.</a:t>
            </a:r>
            <a:r>
              <a:rPr lang="kk-KZ" dirty="0"/>
              <a:t>) легитимдендіретін заңдар  жүйесі 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4" idx="2"/>
            <a:endCxn id="5" idx="0"/>
          </p:cNvCxnSpPr>
          <p:nvPr/>
        </p:nvCxnSpPr>
        <p:spPr>
          <a:xfrm>
            <a:off x="4634880" y="3654316"/>
            <a:ext cx="0" cy="3542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1"/>
            <a:endCxn id="7" idx="0"/>
          </p:cNvCxnSpPr>
          <p:nvPr/>
        </p:nvCxnSpPr>
        <p:spPr>
          <a:xfrm flipH="1">
            <a:off x="1586406" y="3469650"/>
            <a:ext cx="762474" cy="5388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" idx="3"/>
            <a:endCxn id="6" idx="0"/>
          </p:cNvCxnSpPr>
          <p:nvPr/>
        </p:nvCxnSpPr>
        <p:spPr>
          <a:xfrm>
            <a:off x="6920880" y="3469650"/>
            <a:ext cx="663074" cy="5388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22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24744"/>
            <a:ext cx="8208912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b="1" dirty="0"/>
              <a:t>Демократиялық саяси режимнің негізгі элементтері</a:t>
            </a:r>
            <a:r>
              <a:rPr lang="kk-KZ" sz="2400" dirty="0"/>
              <a:t>:</a:t>
            </a:r>
          </a:p>
          <a:p>
            <a:endParaRPr lang="kk-KZ" sz="2400" dirty="0"/>
          </a:p>
          <a:p>
            <a:pPr marL="342900" indent="-342900">
              <a:buFont typeface="+mj-lt"/>
              <a:buAutoNum type="arabicParenR"/>
            </a:pPr>
            <a:r>
              <a:rPr lang="kk-KZ" sz="2400" dirty="0"/>
              <a:t>Саяси бәсекелестік</a:t>
            </a:r>
          </a:p>
          <a:p>
            <a:pPr marL="342900" indent="-342900">
              <a:buFont typeface="+mj-lt"/>
              <a:buAutoNum type="arabicParenR"/>
            </a:pPr>
            <a:r>
              <a:rPr lang="kk-KZ" sz="2400" dirty="0"/>
              <a:t> халық өкілдігінің жүйесі</a:t>
            </a:r>
          </a:p>
          <a:p>
            <a:pPr marL="342900" indent="-342900">
              <a:buFont typeface="+mj-lt"/>
              <a:buAutoNum type="arabicParenR"/>
            </a:pPr>
            <a:r>
              <a:rPr lang="kk-KZ" sz="2400" dirty="0"/>
              <a:t>Жалпыға бірдей сайлау құқығы</a:t>
            </a:r>
          </a:p>
          <a:p>
            <a:pPr marL="342900" indent="-342900">
              <a:buFont typeface="+mj-lt"/>
              <a:buAutoNum type="arabicParenR"/>
            </a:pPr>
            <a:r>
              <a:rPr lang="kk-KZ" sz="2400" i="1" dirty="0"/>
              <a:t>бір адам - ​​бір дауыс қағидатын </a:t>
            </a:r>
            <a:r>
              <a:rPr lang="kk-KZ" sz="2400" dirty="0"/>
              <a:t>сақтай отырып, тұрақты және мерзімді сайлау</a:t>
            </a:r>
          </a:p>
          <a:p>
            <a:pPr marL="342900" indent="-342900">
              <a:buFont typeface="+mj-lt"/>
              <a:buAutoNum type="arabicParenR"/>
            </a:pPr>
            <a:r>
              <a:rPr lang="kk-KZ" sz="2400" dirty="0"/>
              <a:t>мүмкіндіктер теңдігін жүзеге асыру үшін адамның негізгі құқықтары мен бостандықтарының кепілі</a:t>
            </a:r>
          </a:p>
          <a:p>
            <a:pPr marL="342900" indent="-342900">
              <a:buFont typeface="+mj-lt"/>
              <a:buAutoNum type="arabicParenR"/>
            </a:pPr>
            <a:r>
              <a:rPr lang="kk-KZ" sz="2400" dirty="0"/>
              <a:t>Азаматтық қоғамның дамуы</a:t>
            </a:r>
          </a:p>
          <a:p>
            <a:pPr marL="342900" indent="-342900">
              <a:buFont typeface="+mj-lt"/>
              <a:buAutoNum type="arabicParenR"/>
            </a:pPr>
            <a:r>
              <a:rPr lang="kk-KZ" sz="2400" dirty="0"/>
              <a:t>Көпшіліктің билігі және азшылықтың құқықтарын қорғау</a:t>
            </a:r>
          </a:p>
        </p:txBody>
      </p:sp>
    </p:spTree>
    <p:extLst>
      <p:ext uri="{BB962C8B-B14F-4D97-AF65-F5344CB8AC3E}">
        <p14:creationId xmlns:p14="http://schemas.microsoft.com/office/powerpoint/2010/main" val="587346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30489" y="980728"/>
            <a:ext cx="252028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/>
              <a:t>Демократия 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06453" y="1842624"/>
            <a:ext cx="3168352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Негізгі белгілері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492896"/>
            <a:ext cx="4104331" cy="13681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мемлекеттік биліктің өкілетті органдарын және жергілікті өзін-өзі басқаруды жалпыға бірдей, тікелей сайлау арқылы жасырын дауыс беру арқылы сайлау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3657" y="4043165"/>
            <a:ext cx="4104331" cy="6840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парламенттің жалпы үкімет үшін заң шығаруға айрықша құқығы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62857" y="2513288"/>
            <a:ext cx="3729170" cy="17077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көппартиялық жүйе, партиялық жүйеде қолданыстағы жүйенің негізінде тұрған да, оны жоққа шығаратын да, бірақ Конституция шеңберінде әрекет ететін саяси партиялардың болуы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62856" y="4581128"/>
            <a:ext cx="3729171" cy="12241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азшылықтың мүдделері мен құқықтарын сақтай отырып, көпшілік дауыспен саяси шешімдер қабылдау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4925775"/>
            <a:ext cx="4104331" cy="13681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заң шығарушы, атқарушы және сот билігінің бөлінуі, олардың арасындағы қатынастарда ұстамдылық пен тепе-теңдік механизмінің болуы</a:t>
            </a:r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4355851" y="1480991"/>
            <a:ext cx="484632" cy="3675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>
            <a:stCxn id="4" idx="2"/>
          </p:cNvCxnSpPr>
          <p:nvPr/>
        </p:nvCxnSpPr>
        <p:spPr>
          <a:xfrm>
            <a:off x="4690629" y="2299824"/>
            <a:ext cx="0" cy="33614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5" idx="3"/>
          </p:cNvCxnSpPr>
          <p:nvPr/>
        </p:nvCxnSpPr>
        <p:spPr>
          <a:xfrm flipH="1">
            <a:off x="4355851" y="3176972"/>
            <a:ext cx="33477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690629" y="3501008"/>
            <a:ext cx="37222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6" idx="3"/>
          </p:cNvCxnSpPr>
          <p:nvPr/>
        </p:nvCxnSpPr>
        <p:spPr>
          <a:xfrm flipH="1">
            <a:off x="4317988" y="4385203"/>
            <a:ext cx="3726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355851" y="5661248"/>
            <a:ext cx="33477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8" idx="1"/>
          </p:cNvCxnSpPr>
          <p:nvPr/>
        </p:nvCxnSpPr>
        <p:spPr>
          <a:xfrm>
            <a:off x="4690630" y="5193196"/>
            <a:ext cx="37222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878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747857"/>
            <a:ext cx="252028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/>
              <a:t>Демократия 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14309" y="1561165"/>
            <a:ext cx="378739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dirty="0">
                <a:solidFill>
                  <a:srgbClr val="222222"/>
                </a:solidFill>
                <a:cs typeface="Arial" pitchFamily="34" charset="0"/>
              </a:rPr>
              <a:t>Жұмыс істеу кепілдіктері</a:t>
            </a:r>
            <a:r>
              <a:rPr lang="kk-KZ" altLang="ru-RU" sz="2400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2400" y="2553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283968" y="1232344"/>
            <a:ext cx="484632" cy="3964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2646" y="2492896"/>
            <a:ext cx="3816424" cy="13681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solidFill>
                  <a:srgbClr val="222222"/>
                </a:solidFill>
                <a:cs typeface="Arial" pitchFamily="34" charset="0"/>
              </a:rPr>
              <a:t>азаматтық қоғам тарапынан мемлекеттік органдар мен аппараттардың қызметіне бақылау жүйесін құру</a:t>
            </a:r>
            <a:r>
              <a:rPr lang="kk-KZ" altLang="ru-RU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4446" y="4128610"/>
            <a:ext cx="3816427" cy="6840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билікті иеленумен байланысты артықшылықтар жүйесін жою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4293096"/>
            <a:ext cx="3672410" cy="13681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  <a:p>
            <a:r>
              <a:rPr lang="kk-KZ" dirty="0"/>
              <a:t>азаматтардың теңдігінің кепілдіктері, әр адамның билікті, оның кез-келген өкілін сынға алу құқығын тану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48064" y="2508589"/>
            <a:ext cx="3672408" cy="10825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депутаттарды қайтарып алу және лауазымды тұлғаларды ауыстыру рәсімінің болуы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94448" y="5054933"/>
            <a:ext cx="3816425" cy="10383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азаматтарды уақытылы толық саяси ақпараттандыру үшін мүмкіндіктердің болуы</a:t>
            </a:r>
          </a:p>
        </p:txBody>
      </p:sp>
      <p:cxnSp>
        <p:nvCxnSpPr>
          <p:cNvPr id="15" name="Прямая соединительная линия 14"/>
          <p:cNvCxnSpPr>
            <a:stCxn id="4" idx="2"/>
          </p:cNvCxnSpPr>
          <p:nvPr/>
        </p:nvCxnSpPr>
        <p:spPr>
          <a:xfrm>
            <a:off x="4608004" y="2018365"/>
            <a:ext cx="36004" cy="35557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1" idx="1"/>
          </p:cNvCxnSpPr>
          <p:nvPr/>
        </p:nvCxnSpPr>
        <p:spPr>
          <a:xfrm>
            <a:off x="4626006" y="3049883"/>
            <a:ext cx="52205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099070" y="3284984"/>
            <a:ext cx="50893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8" idx="3"/>
          </p:cNvCxnSpPr>
          <p:nvPr/>
        </p:nvCxnSpPr>
        <p:spPr>
          <a:xfrm flipH="1">
            <a:off x="4110873" y="4470648"/>
            <a:ext cx="49713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644008" y="5054933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2" idx="3"/>
          </p:cNvCxnSpPr>
          <p:nvPr/>
        </p:nvCxnSpPr>
        <p:spPr>
          <a:xfrm flipH="1">
            <a:off x="4110873" y="5574114"/>
            <a:ext cx="533135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0946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734</TotalTime>
  <Words>670</Words>
  <Application>Microsoft Office PowerPoint</Application>
  <PresentationFormat>Экран (4:3)</PresentationFormat>
  <Paragraphs>83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Constantia</vt:lpstr>
      <vt:lpstr>Wingdings 2</vt:lpstr>
      <vt:lpstr>Поток</vt:lpstr>
      <vt:lpstr>Саяси режимдер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Саяси режимдер</dc:title>
  <dc:creator>User</dc:creator>
  <cp:lastModifiedBy>User</cp:lastModifiedBy>
  <cp:revision>30</cp:revision>
  <dcterms:created xsi:type="dcterms:W3CDTF">2020-09-11T05:01:09Z</dcterms:created>
  <dcterms:modified xsi:type="dcterms:W3CDTF">2021-02-06T18:24:22Z</dcterms:modified>
</cp:coreProperties>
</file>